
<file path=[Content_Types].xml><?xml version="1.0" encoding="utf-8"?>
<Types xmlns="http://schemas.openxmlformats.org/package/2006/content-types">
  <Default Extension="fntdata" ContentType="application/x-fontdata"/>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8" r:id="rId3"/>
    <p:sldId id="257" r:id="rId4"/>
    <p:sldId id="259" r:id="rId5"/>
    <p:sldId id="260" r:id="rId6"/>
    <p:sldId id="261" r:id="rId7"/>
    <p:sldId id="262" r:id="rId8"/>
    <p:sldId id="263" r:id="rId9"/>
    <p:sldId id="264" r:id="rId10"/>
    <p:sldId id="265" r:id="rId11"/>
    <p:sldId id="266" r:id="rId12"/>
    <p:sldId id="268" r:id="rId13"/>
  </p:sldIdLst>
  <p:sldSz cx="9144000" cy="5143500" type="screen16x9"/>
  <p:notesSz cx="6858000" cy="9144000"/>
  <p:embeddedFontLst>
    <p:embeddedFont>
      <p:font typeface="Average" panose="020B0604020202020204" charset="0"/>
      <p:regular r:id="rId15"/>
    </p:embeddedFont>
    <p:embeddedFont>
      <p:font typeface="Oswald" panose="00000500000000000000" pitchFamily="2" charset="0"/>
      <p:regular r:id="rId16"/>
      <p:bold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840952-44DB-CD37-3D47-B3AFB95EE1C4}" v="79" dt="2023-04-27T10:34:01.190"/>
    <p1510:client id="{B9A61A4E-E899-90C1-7D8C-F071ACC193A5}" v="309" dt="2023-04-27T12:11:54.099"/>
    <p1510:client id="{F74A727F-62FD-45BA-B54C-180E08DC038E}" v="487" dt="2023-04-27T23:00:27.1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png>
</file>

<file path=ppt/media/media1.mp3>
</file>

<file path=ppt/media/media10.mp3>
</file>

<file path=ppt/media/media11.mp3>
</file>

<file path=ppt/media/media12.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80f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80f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e1e429721d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e1e429721d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c6f980f91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c6f980f91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e1e429721d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e1e429721d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c6f980f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c6f980f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1e1e429721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1e1e429721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e1e429721d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e1e429721d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e1e429721d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e1e429721d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e1e429721d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e1e429721d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e1e429721d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e1e429721d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60457" y="1247392"/>
            <a:ext cx="7801500" cy="9603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Twitter Sentiment Analysis</a:t>
            </a:r>
            <a:endParaRPr/>
          </a:p>
        </p:txBody>
      </p:sp>
      <p:sp>
        <p:nvSpPr>
          <p:cNvPr id="3" name="Google Shape;71;p15">
            <a:extLst>
              <a:ext uri="{FF2B5EF4-FFF2-40B4-BE49-F238E27FC236}">
                <a16:creationId xmlns:a16="http://schemas.microsoft.com/office/drawing/2014/main" id="{5A92BE98-ACC7-7828-9D41-19C171BAA16C}"/>
              </a:ext>
            </a:extLst>
          </p:cNvPr>
          <p:cNvSpPr txBox="1">
            <a:spLocks/>
          </p:cNvSpPr>
          <p:nvPr/>
        </p:nvSpPr>
        <p:spPr>
          <a:xfrm>
            <a:off x="1192276" y="3315390"/>
            <a:ext cx="6992714" cy="9416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lgn="ctr">
              <a:lnSpc>
                <a:spcPct val="114999"/>
              </a:lnSpc>
              <a:spcAft>
                <a:spcPts val="1600"/>
              </a:spcAft>
              <a:buNone/>
            </a:pPr>
            <a:r>
              <a:rPr lang="en-US" sz="1200" dirty="0">
                <a:solidFill>
                  <a:srgbClr val="D1D5DB"/>
                </a:solidFill>
              </a:rPr>
              <a:t>A presentation on the Twitter sentiment analysis. The goal of this analysis was to evaluate the sentiments of tweets related to the company and provide valuable insights that could be used to enhance its marketing strategies and campaigns.</a:t>
            </a:r>
            <a:endParaRPr lang="en-US" dirty="0"/>
          </a:p>
        </p:txBody>
      </p:sp>
      <p:pic>
        <p:nvPicPr>
          <p:cNvPr id="5" name="Recording 1">
            <a:hlinkClick r:id="" action="ppaction://media"/>
            <a:extLst>
              <a:ext uri="{FF2B5EF4-FFF2-40B4-BE49-F238E27FC236}">
                <a16:creationId xmlns:a16="http://schemas.microsoft.com/office/drawing/2014/main" id="{2505E817-0C68-3D49-DEE8-01B4186EB7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9518" y="3956115"/>
            <a:ext cx="730250" cy="73025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body" idx="4294967295"/>
          </p:nvPr>
        </p:nvSpPr>
        <p:spPr>
          <a:xfrm>
            <a:off x="1715529" y="2537"/>
            <a:ext cx="4213981" cy="753900"/>
          </a:xfrm>
          <a:prstGeom prst="rect">
            <a:avLst/>
          </a:prstGeom>
        </p:spPr>
        <p:txBody>
          <a:bodyPr spcFirstLastPara="1" wrap="square" lIns="91425" tIns="91425" rIns="91425" bIns="91425" anchor="t" anchorCtr="0">
            <a:noAutofit/>
          </a:bodyPr>
          <a:lstStyle/>
          <a:p>
            <a:pPr marL="0" indent="0">
              <a:lnSpc>
                <a:spcPct val="114999"/>
              </a:lnSpc>
              <a:spcAft>
                <a:spcPts val="1600"/>
              </a:spcAft>
              <a:buNone/>
            </a:pPr>
            <a:r>
              <a:rPr lang="en" sz="2100" b="1" dirty="0">
                <a:solidFill>
                  <a:schemeClr val="dk1"/>
                </a:solidFill>
              </a:rPr>
              <a:t>Network diagram based on bigrams</a:t>
            </a:r>
          </a:p>
        </p:txBody>
      </p:sp>
      <p:pic>
        <p:nvPicPr>
          <p:cNvPr id="2" name="Picture 2" descr="Chart, scatter chart&#10;&#10;Description automatically generated">
            <a:extLst>
              <a:ext uri="{FF2B5EF4-FFF2-40B4-BE49-F238E27FC236}">
                <a16:creationId xmlns:a16="http://schemas.microsoft.com/office/drawing/2014/main" id="{C5425F69-C21D-22FA-EA29-B58444A96085}"/>
              </a:ext>
            </a:extLst>
          </p:cNvPr>
          <p:cNvPicPr>
            <a:picLocks noChangeAspect="1"/>
          </p:cNvPicPr>
          <p:nvPr/>
        </p:nvPicPr>
        <p:blipFill rotWithShape="1">
          <a:blip r:embed="rId5"/>
          <a:srcRect l="7588" t="4496" r="4886" b="6440"/>
          <a:stretch/>
        </p:blipFill>
        <p:spPr>
          <a:xfrm>
            <a:off x="4005165" y="609013"/>
            <a:ext cx="5047138" cy="4397754"/>
          </a:xfrm>
          <a:prstGeom prst="rect">
            <a:avLst/>
          </a:prstGeom>
        </p:spPr>
      </p:pic>
      <p:sp>
        <p:nvSpPr>
          <p:cNvPr id="3" name="TextBox 2">
            <a:extLst>
              <a:ext uri="{FF2B5EF4-FFF2-40B4-BE49-F238E27FC236}">
                <a16:creationId xmlns:a16="http://schemas.microsoft.com/office/drawing/2014/main" id="{277E553E-5189-60E5-724F-D02B25CE694A}"/>
              </a:ext>
            </a:extLst>
          </p:cNvPr>
          <p:cNvSpPr txBox="1"/>
          <p:nvPr/>
        </p:nvSpPr>
        <p:spPr>
          <a:xfrm>
            <a:off x="319573" y="692798"/>
            <a:ext cx="3623776" cy="32316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D1D5DB"/>
                </a:solidFill>
              </a:rPr>
              <a:t>The network diagram displays the most frequently occurring bigrams in the dataset, where a bigram is a sequence of two adjacent words. By analyzing the clusters of bigrams in the diagram, we can identify patterns in customer sentiment towards the Harry Potter franchise. </a:t>
            </a:r>
            <a:endParaRPr lang="en-US" dirty="0"/>
          </a:p>
          <a:p>
            <a:endParaRPr lang="en-US" sz="1200" dirty="0">
              <a:solidFill>
                <a:srgbClr val="D1D5DB"/>
              </a:solidFill>
            </a:endParaRPr>
          </a:p>
          <a:p>
            <a:r>
              <a:rPr lang="en-US" sz="1200" dirty="0">
                <a:solidFill>
                  <a:srgbClr val="D1D5DB"/>
                </a:solidFill>
              </a:rPr>
              <a:t>For example, if there is a cluster of bigrams related to positive experiences, this may indicate that customers are generally satisfied with the franchise. Conversely, if there is a cluster of bigrams related to negative experiences, this could indicate areas where the franchise needs improvement. The network diagram allows us to quickly identify these patterns and gain a deeper understanding of customer sentiment towards the franchise.</a:t>
            </a:r>
            <a:endParaRPr lang="en-US"/>
          </a:p>
        </p:txBody>
      </p:sp>
      <p:pic>
        <p:nvPicPr>
          <p:cNvPr id="4" name="Recording 10">
            <a:hlinkClick r:id="" action="ppaction://media"/>
            <a:extLst>
              <a:ext uri="{FF2B5EF4-FFF2-40B4-BE49-F238E27FC236}">
                <a16:creationId xmlns:a16="http://schemas.microsoft.com/office/drawing/2014/main" id="{DF589F2E-9A7E-5857-AB0A-C8125215719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57998" y="4072747"/>
            <a:ext cx="636944" cy="578628"/>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body" idx="4294967295"/>
          </p:nvPr>
        </p:nvSpPr>
        <p:spPr>
          <a:xfrm>
            <a:off x="650824" y="1032662"/>
            <a:ext cx="3741619" cy="753900"/>
          </a:xfrm>
          <a:prstGeom prst="rect">
            <a:avLst/>
          </a:prstGeom>
        </p:spPr>
        <p:txBody>
          <a:bodyPr spcFirstLastPara="1" wrap="square" lIns="91425" tIns="91425" rIns="91425" bIns="91425" anchor="t" anchorCtr="0">
            <a:noAutofit/>
          </a:bodyPr>
          <a:lstStyle/>
          <a:p>
            <a:pPr marL="0" indent="0">
              <a:spcAft>
                <a:spcPts val="1600"/>
              </a:spcAft>
              <a:buNone/>
            </a:pPr>
            <a:r>
              <a:rPr lang="en" sz="2100" b="1" dirty="0">
                <a:solidFill>
                  <a:schemeClr val="dk1"/>
                </a:solidFill>
              </a:rPr>
              <a:t>Implications for the company</a:t>
            </a:r>
            <a:endParaRPr lang="en" sz="1200" dirty="0">
              <a:solidFill>
                <a:schemeClr val="dk1"/>
              </a:solidFill>
            </a:endParaRPr>
          </a:p>
        </p:txBody>
      </p:sp>
      <p:sp>
        <p:nvSpPr>
          <p:cNvPr id="119" name="Google Shape;119;p23"/>
          <p:cNvSpPr txBox="1"/>
          <p:nvPr/>
        </p:nvSpPr>
        <p:spPr>
          <a:xfrm>
            <a:off x="618309" y="1575028"/>
            <a:ext cx="6413494" cy="1107965"/>
          </a:xfrm>
          <a:prstGeom prst="rect">
            <a:avLst/>
          </a:prstGeom>
          <a:noFill/>
          <a:ln>
            <a:noFill/>
          </a:ln>
        </p:spPr>
        <p:txBody>
          <a:bodyPr spcFirstLastPara="1" wrap="square" lIns="91425" tIns="91425" rIns="91425" bIns="91425" anchor="t" anchorCtr="0">
            <a:spAutoFit/>
          </a:bodyPr>
          <a:lstStyle/>
          <a:p>
            <a:r>
              <a:rPr lang="en" sz="1200" dirty="0">
                <a:solidFill>
                  <a:srgbClr val="D1D5DB"/>
                </a:solidFill>
              </a:rPr>
              <a:t>Our analysis indicates that the company can improve its marketing campaigns by focusing on customer sentiments, incorporating frequently used words into their messages, engaging with top users and influencers, and aligning campaigns with the emotions expressed in tweets. This approach can help identify areas of customer dissatisfaction, build stronger relationships, and connect with customers on a deeper level.</a:t>
            </a:r>
            <a:endParaRPr lang="en-US" dirty="0"/>
          </a:p>
        </p:txBody>
      </p:sp>
      <p:pic>
        <p:nvPicPr>
          <p:cNvPr id="3" name="Recording 11">
            <a:hlinkClick r:id="" action="ppaction://media"/>
            <a:extLst>
              <a:ext uri="{FF2B5EF4-FFF2-40B4-BE49-F238E27FC236}">
                <a16:creationId xmlns:a16="http://schemas.microsoft.com/office/drawing/2014/main" id="{1EED5060-78C9-6B53-5E00-F2A7F9A786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89539" y="3133854"/>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body" idx="4294967295"/>
          </p:nvPr>
        </p:nvSpPr>
        <p:spPr>
          <a:xfrm>
            <a:off x="759896" y="860951"/>
            <a:ext cx="3145800" cy="54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100" b="1">
                <a:solidFill>
                  <a:schemeClr val="dk1"/>
                </a:solidFill>
              </a:rPr>
              <a:t>Conclusion</a:t>
            </a:r>
            <a:endParaRPr sz="1600"/>
          </a:p>
        </p:txBody>
      </p:sp>
      <p:sp>
        <p:nvSpPr>
          <p:cNvPr id="132" name="Google Shape;132;p25"/>
          <p:cNvSpPr txBox="1"/>
          <p:nvPr/>
        </p:nvSpPr>
        <p:spPr>
          <a:xfrm>
            <a:off x="694120" y="1557533"/>
            <a:ext cx="8159100" cy="2030694"/>
          </a:xfrm>
          <a:prstGeom prst="rect">
            <a:avLst/>
          </a:prstGeom>
          <a:noFill/>
          <a:ln>
            <a:noFill/>
          </a:ln>
        </p:spPr>
        <p:txBody>
          <a:bodyPr spcFirstLastPara="1" wrap="square" lIns="91425" tIns="91425" rIns="91425" bIns="91425" anchor="ctr" anchorCtr="0">
            <a:noAutofit/>
          </a:bodyPr>
          <a:lstStyle/>
          <a:p>
            <a:r>
              <a:rPr lang="en" sz="1200" dirty="0">
                <a:solidFill>
                  <a:srgbClr val="D1D5DB"/>
                </a:solidFill>
                <a:ea typeface="Average"/>
                <a:sym typeface="Average"/>
              </a:rPr>
              <a:t>We have presented the results of our analysis on Twitter user sentiment towards the Harry Potter franchise. We have provided insights into the most frequent words, identified top users based on tweet count, analyzed the percentage of retweets, explored emotions expressed in the tweets based on the NRC emotion lexicon, and presented a network diagram based on bigrams.</a:t>
            </a:r>
            <a:endParaRPr lang="en-US" dirty="0">
              <a:sym typeface="Average"/>
            </a:endParaRPr>
          </a:p>
          <a:p>
            <a:endParaRPr lang="en" sz="1200" dirty="0">
              <a:solidFill>
                <a:srgbClr val="D1D5DB"/>
              </a:solidFill>
              <a:ea typeface="Average"/>
              <a:sym typeface="Average"/>
            </a:endParaRPr>
          </a:p>
          <a:p>
            <a:r>
              <a:rPr lang="en" sz="1200" dirty="0">
                <a:solidFill>
                  <a:srgbClr val="D1D5DB"/>
                </a:solidFill>
                <a:ea typeface="Average"/>
                <a:sym typeface="Average"/>
              </a:rPr>
              <a:t>Our analysis highlights the importance of data analysis in driving effective marketing strategies. By paying attention to customer sentiment and incorporating their feedback into marketing campaigns, companies can improve their brand image and build stronger relationships with their customers.</a:t>
            </a:r>
            <a:endParaRPr lang="en" sz="1200" dirty="0">
              <a:solidFill>
                <a:srgbClr val="D1D5DB"/>
              </a:solidFill>
              <a:sym typeface="Average"/>
            </a:endParaRPr>
          </a:p>
          <a:p>
            <a:r>
              <a:rPr lang="en" sz="1200" dirty="0">
                <a:solidFill>
                  <a:srgbClr val="D1D5DB"/>
                </a:solidFill>
                <a:ea typeface="Average"/>
                <a:sym typeface="Average"/>
              </a:rPr>
              <a:t>We invite questions and feedback from the audience and encourage businesses to use data analysis to gain valuable insights into customer sentiment and engagement. Thank you for your attention.</a:t>
            </a:r>
            <a:endParaRPr lang="en" sz="1200" dirty="0">
              <a:solidFill>
                <a:srgbClr val="D1D5DB"/>
              </a:solidFill>
              <a:sym typeface="Average"/>
            </a:endParaRPr>
          </a:p>
          <a:p>
            <a:pPr marL="139700">
              <a:lnSpc>
                <a:spcPct val="150000"/>
              </a:lnSpc>
              <a:buSzPts val="1400"/>
            </a:pPr>
            <a:endParaRPr lang="en" dirty="0">
              <a:solidFill>
                <a:schemeClr val="accent3"/>
              </a:solidFill>
              <a:latin typeface="Average"/>
              <a:ea typeface="Average"/>
              <a:cs typeface="Average"/>
            </a:endParaRPr>
          </a:p>
        </p:txBody>
      </p:sp>
      <p:pic>
        <p:nvPicPr>
          <p:cNvPr id="3" name="Recording 12">
            <a:hlinkClick r:id="" action="ppaction://media"/>
            <a:extLst>
              <a:ext uri="{FF2B5EF4-FFF2-40B4-BE49-F238E27FC236}">
                <a16:creationId xmlns:a16="http://schemas.microsoft.com/office/drawing/2014/main" id="{8F783AD0-8A8D-87B1-F654-04F4C6892E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60381" y="3588722"/>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504144" y="586604"/>
            <a:ext cx="676527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Overview</a:t>
            </a:r>
            <a:endParaRPr/>
          </a:p>
        </p:txBody>
      </p:sp>
      <p:sp>
        <p:nvSpPr>
          <p:cNvPr id="71" name="Google Shape;71;p15"/>
          <p:cNvSpPr txBox="1">
            <a:spLocks noGrp="1"/>
          </p:cNvSpPr>
          <p:nvPr>
            <p:ph type="body" idx="4294967295"/>
          </p:nvPr>
        </p:nvSpPr>
        <p:spPr>
          <a:xfrm>
            <a:off x="375848" y="1332635"/>
            <a:ext cx="8520600" cy="1530600"/>
          </a:xfrm>
          <a:prstGeom prst="rect">
            <a:avLst/>
          </a:prstGeom>
        </p:spPr>
        <p:txBody>
          <a:bodyPr spcFirstLastPara="1" wrap="square" lIns="91425" tIns="91425" rIns="91425" bIns="91425" anchor="t" anchorCtr="0">
            <a:noAutofit/>
          </a:bodyPr>
          <a:lstStyle/>
          <a:p>
            <a:pPr marL="114300" indent="0">
              <a:lnSpc>
                <a:spcPct val="114999"/>
              </a:lnSpc>
              <a:buNone/>
            </a:pPr>
            <a:r>
              <a:rPr lang="en" sz="1400" dirty="0">
                <a:solidFill>
                  <a:srgbClr val="D1D5DB"/>
                </a:solidFill>
              </a:rPr>
              <a:t>To ensure that our analysis focused specifically on the Harry Potter franchise, we filtered the tweets to only include those with the hashtag "</a:t>
            </a:r>
            <a:r>
              <a:rPr lang="en" sz="1400" dirty="0" err="1">
                <a:solidFill>
                  <a:srgbClr val="D1D5DB"/>
                </a:solidFill>
              </a:rPr>
              <a:t>harrypotter</a:t>
            </a:r>
            <a:r>
              <a:rPr lang="en" sz="1400" dirty="0">
                <a:solidFill>
                  <a:srgbClr val="D1D5DB"/>
                </a:solidFill>
              </a:rPr>
              <a:t>". From there, we conducted a thorough cleaning and preparation process, which involved removing irrelevant tweets, duplicates, and retweets. This process was essential in ensuring that our analysis was based on high-quality, relevant information.</a:t>
            </a:r>
          </a:p>
          <a:p>
            <a:pPr marL="114300" indent="0">
              <a:lnSpc>
                <a:spcPct val="114999"/>
              </a:lnSpc>
              <a:buNone/>
            </a:pPr>
            <a:r>
              <a:rPr lang="en" sz="1400" dirty="0">
                <a:solidFill>
                  <a:srgbClr val="D1D5DB"/>
                </a:solidFill>
              </a:rPr>
              <a:t> After cleaning and preparation, we conducted various analyses to gain insights into customer sentiment and engagement with the Harry Potter franchise.</a:t>
            </a:r>
            <a:endParaRPr lang="en" sz="1400"/>
          </a:p>
          <a:p>
            <a:pPr marL="0" indent="0">
              <a:lnSpc>
                <a:spcPct val="114999"/>
              </a:lnSpc>
              <a:spcAft>
                <a:spcPts val="1600"/>
              </a:spcAft>
              <a:buNone/>
            </a:pPr>
            <a:endParaRPr lang="en" sz="1400" dirty="0">
              <a:solidFill>
                <a:srgbClr val="D1D5DB"/>
              </a:solidFill>
            </a:endParaRPr>
          </a:p>
        </p:txBody>
      </p:sp>
      <p:pic>
        <p:nvPicPr>
          <p:cNvPr id="2" name="Recording 2">
            <a:hlinkClick r:id="" action="ppaction://media"/>
            <a:extLst>
              <a:ext uri="{FF2B5EF4-FFF2-40B4-BE49-F238E27FC236}">
                <a16:creationId xmlns:a16="http://schemas.microsoft.com/office/drawing/2014/main" id="{FE469333-A66C-FBA5-C3D4-FBCAA518CB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0421" y="3250488"/>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515807" y="342405"/>
            <a:ext cx="706269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p>
        </p:txBody>
      </p:sp>
      <p:sp>
        <p:nvSpPr>
          <p:cNvPr id="65" name="Google Shape;65;p14"/>
          <p:cNvSpPr txBox="1">
            <a:spLocks noGrp="1"/>
          </p:cNvSpPr>
          <p:nvPr>
            <p:ph type="body" idx="1"/>
          </p:nvPr>
        </p:nvSpPr>
        <p:spPr>
          <a:xfrm>
            <a:off x="661598" y="1286603"/>
            <a:ext cx="7989922" cy="2434504"/>
          </a:xfrm>
          <a:prstGeom prst="rect">
            <a:avLst/>
          </a:prstGeom>
        </p:spPr>
        <p:txBody>
          <a:bodyPr spcFirstLastPara="1" wrap="square" lIns="91425" tIns="91425" rIns="91425" bIns="91425" anchor="t" anchorCtr="0">
            <a:noAutofit/>
          </a:bodyPr>
          <a:lstStyle/>
          <a:p>
            <a:pPr marL="0" indent="0">
              <a:lnSpc>
                <a:spcPct val="114999"/>
              </a:lnSpc>
              <a:buNone/>
            </a:pPr>
            <a:r>
              <a:rPr lang="en" sz="1600" dirty="0"/>
              <a:t>The aim of our analysis was to study Twitter user sentiment, and our primary research questions were:</a:t>
            </a:r>
            <a:endParaRPr lang="en-US" sz="1600"/>
          </a:p>
          <a:p>
            <a:pPr marL="457200" lvl="0" indent="-342900" algn="l" rtl="0">
              <a:spcBef>
                <a:spcPts val="1600"/>
              </a:spcBef>
              <a:spcAft>
                <a:spcPts val="0"/>
              </a:spcAft>
              <a:buSzPts val="1800"/>
              <a:buChar char="●"/>
            </a:pPr>
            <a:r>
              <a:rPr lang="en" sz="1600" dirty="0"/>
              <a:t>What are the most frequent words used in tweets?​</a:t>
            </a:r>
            <a:endParaRPr sz="1600"/>
          </a:p>
          <a:p>
            <a:pPr marL="457200" lvl="0" indent="-342900" algn="l" rtl="0">
              <a:spcBef>
                <a:spcPts val="0"/>
              </a:spcBef>
              <a:spcAft>
                <a:spcPts val="0"/>
              </a:spcAft>
              <a:buSzPts val="1800"/>
              <a:buChar char="●"/>
            </a:pPr>
            <a:r>
              <a:rPr lang="en" sz="1600" dirty="0"/>
              <a:t>Who are the top users tweeting about ?​</a:t>
            </a:r>
            <a:endParaRPr sz="1600"/>
          </a:p>
          <a:p>
            <a:pPr marL="457200" lvl="0" indent="-342900" algn="l" rtl="0">
              <a:spcBef>
                <a:spcPts val="0"/>
              </a:spcBef>
              <a:spcAft>
                <a:spcPts val="0"/>
              </a:spcAft>
              <a:buSzPts val="1800"/>
              <a:buChar char="●"/>
            </a:pPr>
            <a:r>
              <a:rPr lang="en" sz="1600" dirty="0"/>
              <a:t>What percentage of tweets are retweets?​</a:t>
            </a:r>
            <a:endParaRPr sz="1600"/>
          </a:p>
          <a:p>
            <a:pPr marL="457200" lvl="0" indent="-342900" algn="l" rtl="0">
              <a:spcBef>
                <a:spcPts val="0"/>
              </a:spcBef>
              <a:spcAft>
                <a:spcPts val="0"/>
              </a:spcAft>
              <a:buSzPts val="1800"/>
              <a:buChar char="●"/>
            </a:pPr>
            <a:r>
              <a:rPr lang="en" sz="1600" dirty="0"/>
              <a:t>What are the top words in each NRC category?​</a:t>
            </a:r>
          </a:p>
          <a:p>
            <a:pPr>
              <a:lnSpc>
                <a:spcPct val="114999"/>
              </a:lnSpc>
            </a:pPr>
            <a:r>
              <a:rPr lang="en" sz="1600" dirty="0"/>
              <a:t>which words are most commonly used together in the tweets?</a:t>
            </a:r>
          </a:p>
          <a:p>
            <a:pPr marL="114300" indent="0">
              <a:lnSpc>
                <a:spcPct val="114999"/>
              </a:lnSpc>
              <a:buNone/>
            </a:pPr>
            <a:endParaRPr lang="en" sz="1600" dirty="0"/>
          </a:p>
        </p:txBody>
      </p:sp>
      <p:pic>
        <p:nvPicPr>
          <p:cNvPr id="2" name="Recording 3">
            <a:hlinkClick r:id="" action="ppaction://media"/>
            <a:extLst>
              <a:ext uri="{FF2B5EF4-FFF2-40B4-BE49-F238E27FC236}">
                <a16:creationId xmlns:a16="http://schemas.microsoft.com/office/drawing/2014/main" id="{4B3E6F3E-A3D9-1B5F-0FCE-C0EE3C2881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1181" y="3687860"/>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91112" y="561340"/>
            <a:ext cx="6227100" cy="877572"/>
          </a:xfrm>
          <a:prstGeom prst="rect">
            <a:avLst/>
          </a:prstGeom>
        </p:spPr>
        <p:txBody>
          <a:bodyPr spcFirstLastPara="1" wrap="square" lIns="91425" tIns="91425" rIns="91425" bIns="91425" anchor="ctr" anchorCtr="0">
            <a:noAutofit/>
          </a:bodyPr>
          <a:lstStyle/>
          <a:p>
            <a:r>
              <a:rPr lang="en" sz="4700" b="1" dirty="0"/>
              <a:t>Key Findings​:</a:t>
            </a:r>
          </a:p>
        </p:txBody>
      </p:sp>
      <p:sp>
        <p:nvSpPr>
          <p:cNvPr id="5" name="Google Shape;71;p15">
            <a:extLst>
              <a:ext uri="{FF2B5EF4-FFF2-40B4-BE49-F238E27FC236}">
                <a16:creationId xmlns:a16="http://schemas.microsoft.com/office/drawing/2014/main" id="{B4C5DE93-6E0F-F314-07A3-F2589D72ABF1}"/>
              </a:ext>
            </a:extLst>
          </p:cNvPr>
          <p:cNvSpPr txBox="1">
            <a:spLocks/>
          </p:cNvSpPr>
          <p:nvPr/>
        </p:nvSpPr>
        <p:spPr>
          <a:xfrm>
            <a:off x="311700" y="1565900"/>
            <a:ext cx="8520600" cy="1530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114300" indent="0">
              <a:lnSpc>
                <a:spcPct val="114999"/>
              </a:lnSpc>
              <a:buNone/>
            </a:pPr>
            <a:r>
              <a:rPr lang="en" sz="1200" dirty="0">
                <a:solidFill>
                  <a:schemeClr val="tx2">
                    <a:lumMod val="25000"/>
                  </a:schemeClr>
                </a:solidFill>
              </a:rPr>
              <a:t>In this section, we'll be sharing the outcomes of our analysis and providing insights into how people on Twitter feel about the Harry Potter franchise. We'll be presenting the most commonly used words, discussing the top users who posted the most tweets, and examining the percentage of retweets. Additionally, we'll delve into the emotions expressed in the tweets using the NRC emotion lexicon and create a network diagram based on bigrams. These findings will help us better understand customer sentiments and interactions with the Harry Potter franchise on Twitter. We hope that this information will be useful in developing more effective marketing strategies for the franchise.</a:t>
            </a:r>
            <a:endParaRPr lang="en-US" dirty="0">
              <a:solidFill>
                <a:schemeClr val="tx2">
                  <a:lumMod val="25000"/>
                </a:schemeClr>
              </a:solidFill>
            </a:endParaRPr>
          </a:p>
        </p:txBody>
      </p:sp>
      <p:pic>
        <p:nvPicPr>
          <p:cNvPr id="6" name="Recording 4">
            <a:hlinkClick r:id="" action="ppaction://media"/>
            <a:extLst>
              <a:ext uri="{FF2B5EF4-FFF2-40B4-BE49-F238E27FC236}">
                <a16:creationId xmlns:a16="http://schemas.microsoft.com/office/drawing/2014/main" id="{7F23C7EA-2E08-8AB8-49F7-0D1CE31D39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50441" y="3279645"/>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body" idx="4294967295"/>
          </p:nvPr>
        </p:nvSpPr>
        <p:spPr>
          <a:xfrm>
            <a:off x="542725" y="374275"/>
            <a:ext cx="7802700" cy="728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100" b="1">
                <a:solidFill>
                  <a:schemeClr val="dk1"/>
                </a:solidFill>
              </a:rPr>
              <a:t>The top 10 meaningful words in tweets (visualized on a bar graph)</a:t>
            </a:r>
            <a:endParaRPr sz="1600"/>
          </a:p>
        </p:txBody>
      </p:sp>
      <p:pic>
        <p:nvPicPr>
          <p:cNvPr id="2" name="Picture 2" descr="Chart, bar chart&#10;&#10;Description automatically generated">
            <a:extLst>
              <a:ext uri="{FF2B5EF4-FFF2-40B4-BE49-F238E27FC236}">
                <a16:creationId xmlns:a16="http://schemas.microsoft.com/office/drawing/2014/main" id="{DEBCB565-E4C8-0BC4-2175-9131A67CC348}"/>
              </a:ext>
            </a:extLst>
          </p:cNvPr>
          <p:cNvPicPr>
            <a:picLocks noChangeAspect="1"/>
          </p:cNvPicPr>
          <p:nvPr/>
        </p:nvPicPr>
        <p:blipFill>
          <a:blip r:embed="rId5"/>
          <a:stretch>
            <a:fillRect/>
          </a:stretch>
        </p:blipFill>
        <p:spPr>
          <a:xfrm>
            <a:off x="4652477" y="1007958"/>
            <a:ext cx="4026158" cy="3973169"/>
          </a:xfrm>
          <a:prstGeom prst="rect">
            <a:avLst/>
          </a:prstGeom>
        </p:spPr>
      </p:pic>
      <p:sp>
        <p:nvSpPr>
          <p:cNvPr id="4" name="Google Shape;71;p15">
            <a:extLst>
              <a:ext uri="{FF2B5EF4-FFF2-40B4-BE49-F238E27FC236}">
                <a16:creationId xmlns:a16="http://schemas.microsoft.com/office/drawing/2014/main" id="{7C7E64B6-3317-65C5-83E6-888C4E348113}"/>
              </a:ext>
            </a:extLst>
          </p:cNvPr>
          <p:cNvSpPr txBox="1">
            <a:spLocks/>
          </p:cNvSpPr>
          <p:nvPr/>
        </p:nvSpPr>
        <p:spPr>
          <a:xfrm>
            <a:off x="486649" y="866104"/>
            <a:ext cx="3907778" cy="32392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114300" indent="0">
              <a:lnSpc>
                <a:spcPct val="114999"/>
              </a:lnSpc>
              <a:buNone/>
            </a:pPr>
            <a:r>
              <a:rPr lang="en" sz="1200" dirty="0">
                <a:solidFill>
                  <a:srgbClr val="D1D5DB"/>
                </a:solidFill>
              </a:rPr>
              <a:t>In the top 10 meaningful words section, we will present the 10 most frequently occurring words in the Harry Potter tweets. This analysis will help us understand what topics are most commonly discussed by Twitter users when it comes to the Harry Potter franchise. For instance, if "</a:t>
            </a:r>
            <a:r>
              <a:rPr lang="en" sz="1200" dirty="0" err="1">
                <a:solidFill>
                  <a:srgbClr val="D1D5DB"/>
                </a:solidFill>
              </a:rPr>
              <a:t>harrypotterlegacy</a:t>
            </a:r>
            <a:r>
              <a:rPr lang="en" sz="1200" dirty="0">
                <a:solidFill>
                  <a:srgbClr val="D1D5DB"/>
                </a:solidFill>
              </a:rPr>
              <a:t>" is the most frequent word with a count of over 40, it suggests that many users are discussing the legacy of Harry Potter and its impact. On the other hand, if "bought" is the least frequent word with a count of about 2, it suggests that the discussions on Twitter are not centered on purchasing products related to the franchise. By understanding the topics that are most popular on Twitter, the company can adjust its marketing strategies to cater to the interests of its target audience.</a:t>
            </a:r>
            <a:endParaRPr lang="en-US" dirty="0"/>
          </a:p>
          <a:p>
            <a:pPr marL="0" indent="0">
              <a:lnSpc>
                <a:spcPct val="114999"/>
              </a:lnSpc>
              <a:spcAft>
                <a:spcPts val="1600"/>
              </a:spcAft>
              <a:buFont typeface="Average"/>
              <a:buNone/>
            </a:pPr>
            <a:endParaRPr lang="en" sz="1200" dirty="0">
              <a:solidFill>
                <a:srgbClr val="D1D5DB"/>
              </a:solidFill>
            </a:endParaRPr>
          </a:p>
        </p:txBody>
      </p:sp>
      <p:pic>
        <p:nvPicPr>
          <p:cNvPr id="6" name="Recording 5">
            <a:hlinkClick r:id="" action="ppaction://media"/>
            <a:extLst>
              <a:ext uri="{FF2B5EF4-FFF2-40B4-BE49-F238E27FC236}">
                <a16:creationId xmlns:a16="http://schemas.microsoft.com/office/drawing/2014/main" id="{10650013-F71B-9EAD-9680-0A52562271A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02064" y="4195212"/>
            <a:ext cx="526143" cy="508648"/>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body" idx="4294967295"/>
          </p:nvPr>
        </p:nvSpPr>
        <p:spPr>
          <a:xfrm>
            <a:off x="495383" y="246332"/>
            <a:ext cx="7815000" cy="886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100" b="1">
                <a:solidFill>
                  <a:schemeClr val="dk1"/>
                </a:solidFill>
              </a:rPr>
              <a:t>The word cloud shows the most frequent words in tweets (Word Cloud)</a:t>
            </a:r>
            <a:endParaRPr sz="1600"/>
          </a:p>
        </p:txBody>
      </p:sp>
      <p:sp>
        <p:nvSpPr>
          <p:cNvPr id="5" name="Google Shape;71;p15">
            <a:extLst>
              <a:ext uri="{FF2B5EF4-FFF2-40B4-BE49-F238E27FC236}">
                <a16:creationId xmlns:a16="http://schemas.microsoft.com/office/drawing/2014/main" id="{84135540-DA74-47A5-982E-6632006DCD90}"/>
              </a:ext>
            </a:extLst>
          </p:cNvPr>
          <p:cNvSpPr txBox="1">
            <a:spLocks/>
          </p:cNvSpPr>
          <p:nvPr/>
        </p:nvSpPr>
        <p:spPr>
          <a:xfrm>
            <a:off x="405006" y="1285982"/>
            <a:ext cx="3907778" cy="24869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114300" indent="0">
              <a:lnSpc>
                <a:spcPct val="114999"/>
              </a:lnSpc>
              <a:buNone/>
            </a:pPr>
            <a:r>
              <a:rPr lang="en" sz="1200" dirty="0">
                <a:solidFill>
                  <a:srgbClr val="D1D5DB"/>
                </a:solidFill>
              </a:rPr>
              <a:t>The word cloud visually represents the most frequently occurring words in the tweets related to the Harry Potter franchise. The size and prominence of each word in the cloud reflect its frequency in the dataset. Words such as "Game", "</a:t>
            </a:r>
            <a:r>
              <a:rPr lang="en" sz="1200" dirty="0" err="1">
                <a:solidFill>
                  <a:srgbClr val="D1D5DB"/>
                </a:solidFill>
              </a:rPr>
              <a:t>harrypotter</a:t>
            </a:r>
            <a:r>
              <a:rPr lang="en" sz="1200" dirty="0">
                <a:solidFill>
                  <a:srgbClr val="D1D5DB"/>
                </a:solidFill>
              </a:rPr>
              <a:t>", "stream", and "playing" were among the largest in the cloud, indicating their prevalence in the tweets. These words suggest that a significant number of Twitter users are engaged with the Harry Potter gaming community and enjoy playing Harry Potter games.</a:t>
            </a:r>
            <a:endParaRPr lang="en-US" dirty="0"/>
          </a:p>
        </p:txBody>
      </p:sp>
      <p:pic>
        <p:nvPicPr>
          <p:cNvPr id="6" name="Recording 6">
            <a:hlinkClick r:id="" action="ppaction://media"/>
            <a:extLst>
              <a:ext uri="{FF2B5EF4-FFF2-40B4-BE49-F238E27FC236}">
                <a16:creationId xmlns:a16="http://schemas.microsoft.com/office/drawing/2014/main" id="{E41DD87D-B666-3430-9FFE-F2BFF91E35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32084" y="3623712"/>
            <a:ext cx="671934" cy="619449"/>
          </a:xfrm>
          <a:prstGeom prst="rect">
            <a:avLst/>
          </a:prstGeom>
        </p:spPr>
      </p:pic>
      <p:pic>
        <p:nvPicPr>
          <p:cNvPr id="7" name="Picture 7" descr="Text, whiteboard&#10;&#10;Description automatically generated">
            <a:extLst>
              <a:ext uri="{FF2B5EF4-FFF2-40B4-BE49-F238E27FC236}">
                <a16:creationId xmlns:a16="http://schemas.microsoft.com/office/drawing/2014/main" id="{215EC7B3-C670-5038-2ED4-C9F7D4BFCBDF}"/>
              </a:ext>
            </a:extLst>
          </p:cNvPr>
          <p:cNvPicPr>
            <a:picLocks noChangeAspect="1"/>
          </p:cNvPicPr>
          <p:nvPr/>
        </p:nvPicPr>
        <p:blipFill>
          <a:blip r:embed="rId6"/>
          <a:stretch>
            <a:fillRect/>
          </a:stretch>
        </p:blipFill>
        <p:spPr>
          <a:xfrm>
            <a:off x="4874079" y="842194"/>
            <a:ext cx="4107801" cy="4077264"/>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body" idx="4294967295"/>
          </p:nvPr>
        </p:nvSpPr>
        <p:spPr>
          <a:xfrm>
            <a:off x="770805" y="264960"/>
            <a:ext cx="5747700" cy="75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100" b="1">
                <a:solidFill>
                  <a:schemeClr val="dk1"/>
                </a:solidFill>
              </a:rPr>
              <a:t>The top 10 users tweeting, based on the dataset</a:t>
            </a:r>
            <a:endParaRPr sz="1600"/>
          </a:p>
        </p:txBody>
      </p:sp>
      <p:pic>
        <p:nvPicPr>
          <p:cNvPr id="3" name="Picture 3" descr="Chart, bar chart&#10;&#10;Description automatically generated">
            <a:extLst>
              <a:ext uri="{FF2B5EF4-FFF2-40B4-BE49-F238E27FC236}">
                <a16:creationId xmlns:a16="http://schemas.microsoft.com/office/drawing/2014/main" id="{946B3F13-7FF8-21F9-2315-F1DE6B8708C1}"/>
              </a:ext>
            </a:extLst>
          </p:cNvPr>
          <p:cNvPicPr>
            <a:picLocks noChangeAspect="1"/>
          </p:cNvPicPr>
          <p:nvPr/>
        </p:nvPicPr>
        <p:blipFill>
          <a:blip r:embed="rId5"/>
          <a:stretch>
            <a:fillRect/>
          </a:stretch>
        </p:blipFill>
        <p:spPr>
          <a:xfrm>
            <a:off x="4833257" y="990463"/>
            <a:ext cx="3950347" cy="3903190"/>
          </a:xfrm>
          <a:prstGeom prst="rect">
            <a:avLst/>
          </a:prstGeom>
        </p:spPr>
      </p:pic>
      <p:sp>
        <p:nvSpPr>
          <p:cNvPr id="4" name="TextBox 3">
            <a:extLst>
              <a:ext uri="{FF2B5EF4-FFF2-40B4-BE49-F238E27FC236}">
                <a16:creationId xmlns:a16="http://schemas.microsoft.com/office/drawing/2014/main" id="{7CD4FF82-CFB3-4AAF-4666-FE6DF1C8A8D8}"/>
              </a:ext>
            </a:extLst>
          </p:cNvPr>
          <p:cNvSpPr txBox="1"/>
          <p:nvPr/>
        </p:nvSpPr>
        <p:spPr>
          <a:xfrm>
            <a:off x="786105" y="1025200"/>
            <a:ext cx="3787062"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D1D5DB"/>
                </a:solidFill>
              </a:rPr>
              <a:t>In the top 10 users based on tweet count, one user that stands out is "</a:t>
            </a:r>
            <a:r>
              <a:rPr lang="en-US" sz="1200" dirty="0" err="1">
                <a:solidFill>
                  <a:srgbClr val="D1D5DB"/>
                </a:solidFill>
              </a:rPr>
              <a:t>Mboogity</a:t>
            </a:r>
            <a:r>
              <a:rPr lang="en-US" sz="1200" dirty="0">
                <a:solidFill>
                  <a:srgbClr val="D1D5DB"/>
                </a:solidFill>
              </a:rPr>
              <a:t>" with over 50 tweets. This user could potentially have a significant impact on the company's brand image, as they are among the most active Twitter users discussing the Harry Potter franchise. Their tweets could potentially influence other users' opinions and shape the conversation around the franchise. </a:t>
            </a:r>
            <a:endParaRPr lang="en-US" sz="1200"/>
          </a:p>
          <a:p>
            <a:endParaRPr lang="en-US" sz="1200" dirty="0">
              <a:solidFill>
                <a:srgbClr val="D1D5DB"/>
              </a:solidFill>
            </a:endParaRPr>
          </a:p>
          <a:p>
            <a:r>
              <a:rPr lang="en-US" sz="1200" dirty="0">
                <a:solidFill>
                  <a:srgbClr val="D1D5DB"/>
                </a:solidFill>
              </a:rPr>
              <a:t>On the other hand, users with a lower tweet count may have a smaller impact on the brand image, as they are not as active in the conversation. Therefore, it is important for the company to monitor the tweets of these top users and engage with them to build a positive relationship and maintain a positive brand image.</a:t>
            </a:r>
          </a:p>
        </p:txBody>
      </p:sp>
      <p:pic>
        <p:nvPicPr>
          <p:cNvPr id="5" name="Recording 7">
            <a:hlinkClick r:id="" action="ppaction://media"/>
            <a:extLst>
              <a:ext uri="{FF2B5EF4-FFF2-40B4-BE49-F238E27FC236}">
                <a16:creationId xmlns:a16="http://schemas.microsoft.com/office/drawing/2014/main" id="{8B0D45B1-8A35-39A4-7452-20E1A71C4C7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72043" y="4066916"/>
            <a:ext cx="642776" cy="590291"/>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body" idx="4294967295"/>
          </p:nvPr>
        </p:nvSpPr>
        <p:spPr>
          <a:xfrm>
            <a:off x="969508" y="332322"/>
            <a:ext cx="6821400" cy="902603"/>
          </a:xfrm>
          <a:prstGeom prst="rect">
            <a:avLst/>
          </a:prstGeom>
        </p:spPr>
        <p:txBody>
          <a:bodyPr spcFirstLastPara="1" wrap="square" lIns="91425" tIns="91425" rIns="91425" bIns="91425" anchor="t" anchorCtr="0">
            <a:noAutofit/>
          </a:bodyPr>
          <a:lstStyle/>
          <a:p>
            <a:pPr marL="0" indent="0" algn="ctr">
              <a:lnSpc>
                <a:spcPct val="114999"/>
              </a:lnSpc>
              <a:buNone/>
            </a:pPr>
            <a:r>
              <a:rPr lang="en" sz="2100" b="1" dirty="0">
                <a:solidFill>
                  <a:schemeClr val="dk1"/>
                </a:solidFill>
              </a:rPr>
              <a:t>Percentage of retweets, indicating the number of users who are engaged on the platform with </a:t>
            </a:r>
            <a:r>
              <a:rPr lang="en" sz="2100" b="1" dirty="0" err="1">
                <a:solidFill>
                  <a:schemeClr val="dk1"/>
                </a:solidFill>
              </a:rPr>
              <a:t>harrypotter</a:t>
            </a:r>
            <a:r>
              <a:rPr lang="en" sz="2100" b="1" dirty="0">
                <a:solidFill>
                  <a:schemeClr val="dk1"/>
                </a:solidFill>
              </a:rPr>
              <a:t> hashtag</a:t>
            </a:r>
            <a:endParaRPr lang="en-US" dirty="0">
              <a:solidFill>
                <a:schemeClr val="dk1"/>
              </a:solidFill>
            </a:endParaRPr>
          </a:p>
          <a:p>
            <a:pPr marL="0" lvl="0" indent="0" algn="ctr" rtl="0">
              <a:spcBef>
                <a:spcPts val="1600"/>
              </a:spcBef>
              <a:spcAft>
                <a:spcPts val="1600"/>
              </a:spcAft>
              <a:buNone/>
            </a:pPr>
            <a:endParaRPr sz="2100" b="1">
              <a:solidFill>
                <a:schemeClr val="dk1"/>
              </a:solidFill>
            </a:endParaRPr>
          </a:p>
        </p:txBody>
      </p:sp>
      <p:sp>
        <p:nvSpPr>
          <p:cNvPr id="100" name="Google Shape;100;p20"/>
          <p:cNvSpPr txBox="1">
            <a:spLocks noGrp="1"/>
          </p:cNvSpPr>
          <p:nvPr>
            <p:ph type="body" idx="4294967295"/>
          </p:nvPr>
        </p:nvSpPr>
        <p:spPr>
          <a:xfrm>
            <a:off x="3213291" y="1286525"/>
            <a:ext cx="2338362" cy="125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7000" b="1" dirty="0">
                <a:solidFill>
                  <a:schemeClr val="dk1"/>
                </a:solidFill>
              </a:rPr>
              <a:t>21.9%</a:t>
            </a:r>
            <a:endParaRPr sz="7000" b="1" dirty="0">
              <a:solidFill>
                <a:schemeClr val="dk1"/>
              </a:solidFill>
            </a:endParaRPr>
          </a:p>
          <a:p>
            <a:pPr marL="0" lvl="0" indent="0" algn="l" rtl="0">
              <a:spcBef>
                <a:spcPts val="1600"/>
              </a:spcBef>
              <a:spcAft>
                <a:spcPts val="1600"/>
              </a:spcAft>
              <a:buNone/>
            </a:pPr>
            <a:endParaRPr sz="2100" b="1">
              <a:solidFill>
                <a:schemeClr val="dk1"/>
              </a:solidFill>
            </a:endParaRPr>
          </a:p>
        </p:txBody>
      </p:sp>
      <p:sp>
        <p:nvSpPr>
          <p:cNvPr id="4" name="TextBox 3">
            <a:extLst>
              <a:ext uri="{FF2B5EF4-FFF2-40B4-BE49-F238E27FC236}">
                <a16:creationId xmlns:a16="http://schemas.microsoft.com/office/drawing/2014/main" id="{45F17114-48D5-BD2B-5831-1F0B31A7FC88}"/>
              </a:ext>
            </a:extLst>
          </p:cNvPr>
          <p:cNvSpPr txBox="1"/>
          <p:nvPr/>
        </p:nvSpPr>
        <p:spPr>
          <a:xfrm>
            <a:off x="768610" y="2873827"/>
            <a:ext cx="729187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D1D5DB"/>
                </a:solidFill>
              </a:rPr>
              <a:t>The percentage of retweets is a metric that indicates how engaged customers are with the company's content on Twitter. In our analysis, we found that the percentage of retweets for Harry Potter-related tweets was 21.9%. This suggests that a significant portion of customers found the content to be valuable and worth sharing with their own followers. A high percentage of retweets is a positive indicator of customer engagement and can help the company to identify what type of content resonates most with its audience.</a:t>
            </a:r>
            <a:endParaRPr lang="en-US" dirty="0"/>
          </a:p>
        </p:txBody>
      </p:sp>
      <p:pic>
        <p:nvPicPr>
          <p:cNvPr id="5" name="Recording 8">
            <a:hlinkClick r:id="" action="ppaction://media"/>
            <a:extLst>
              <a:ext uri="{FF2B5EF4-FFF2-40B4-BE49-F238E27FC236}">
                <a16:creationId xmlns:a16="http://schemas.microsoft.com/office/drawing/2014/main" id="{E9AFEF7D-A572-5F2A-682D-7E102EA5C4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0237" y="1541819"/>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body" idx="4294967295"/>
          </p:nvPr>
        </p:nvSpPr>
        <p:spPr>
          <a:xfrm>
            <a:off x="1025450" y="299950"/>
            <a:ext cx="6566100" cy="7539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2100" b="1">
                <a:solidFill>
                  <a:schemeClr val="dk1"/>
                </a:solidFill>
              </a:rPr>
              <a:t>The top 3 words in each NRC category were (list top 3 words in each category).</a:t>
            </a:r>
            <a:endParaRPr sz="1600"/>
          </a:p>
        </p:txBody>
      </p:sp>
      <p:sp>
        <p:nvSpPr>
          <p:cNvPr id="107" name="Google Shape;107;p21"/>
          <p:cNvSpPr txBox="1">
            <a:spLocks noGrp="1"/>
          </p:cNvSpPr>
          <p:nvPr>
            <p:ph type="body" idx="4294967295"/>
          </p:nvPr>
        </p:nvSpPr>
        <p:spPr>
          <a:xfrm>
            <a:off x="632900" y="1085601"/>
            <a:ext cx="3989843" cy="3656206"/>
          </a:xfrm>
          <a:prstGeom prst="rect">
            <a:avLst/>
          </a:prstGeom>
        </p:spPr>
        <p:txBody>
          <a:bodyPr spcFirstLastPara="1" wrap="square" lIns="91425" tIns="91425" rIns="91425" bIns="91425" anchor="t" anchorCtr="0">
            <a:noAutofit/>
          </a:bodyPr>
          <a:lstStyle/>
          <a:p>
            <a:pPr marL="0" indent="0">
              <a:lnSpc>
                <a:spcPct val="114999"/>
              </a:lnSpc>
              <a:buNone/>
            </a:pPr>
            <a:r>
              <a:rPr lang="en" sz="1200" dirty="0">
                <a:solidFill>
                  <a:srgbClr val="D1D5DB"/>
                </a:solidFill>
              </a:rPr>
              <a:t>The NRC categories that were present in our analysis were anger, anticipation, disgust, fear, joy, negative, positive, sadness, surprise, and trust, each having their top 3 words. These categories can provide insights into the emotions expressed by customers in their tweets. For example, if the top 3 words in the "Joy" category are all related to positive experiences with the company, this suggests that customers are generally happy with their interactions. On the other hand, if the top 3 words in the "Negative" category are all related to complaints or issues with the company, this implies that customers are expressing dissatisfaction. By analyzing the top 3 words in each category, we can gain a better understanding of customer sentiment towards the company and identify areas for improvement in the company's marketing strategies.</a:t>
            </a:r>
            <a:endParaRPr lang="en-US" sz="1200" dirty="0">
              <a:solidFill>
                <a:srgbClr val="D1D5DB"/>
              </a:solidFill>
            </a:endParaRPr>
          </a:p>
          <a:p>
            <a:pPr marL="0" lvl="0" indent="0" algn="l" rtl="0">
              <a:spcBef>
                <a:spcPts val="1600"/>
              </a:spcBef>
              <a:spcAft>
                <a:spcPts val="0"/>
              </a:spcAft>
              <a:buNone/>
            </a:pPr>
            <a:endParaRPr sz="1600"/>
          </a:p>
          <a:p>
            <a:pPr marL="0" lvl="0" indent="0" algn="l" rtl="0">
              <a:spcBef>
                <a:spcPts val="1600"/>
              </a:spcBef>
              <a:spcAft>
                <a:spcPts val="1600"/>
              </a:spcAft>
              <a:buNone/>
            </a:pPr>
            <a:endParaRPr sz="1600"/>
          </a:p>
        </p:txBody>
      </p:sp>
      <p:pic>
        <p:nvPicPr>
          <p:cNvPr id="3" name="Picture 3" descr="Calendar&#10;&#10;Description automatically generated">
            <a:extLst>
              <a:ext uri="{FF2B5EF4-FFF2-40B4-BE49-F238E27FC236}">
                <a16:creationId xmlns:a16="http://schemas.microsoft.com/office/drawing/2014/main" id="{52786327-DAE2-6C02-8E2D-D9D078DBA979}"/>
              </a:ext>
            </a:extLst>
          </p:cNvPr>
          <p:cNvPicPr>
            <a:picLocks noChangeAspect="1"/>
          </p:cNvPicPr>
          <p:nvPr/>
        </p:nvPicPr>
        <p:blipFill>
          <a:blip r:embed="rId5"/>
          <a:stretch>
            <a:fillRect/>
          </a:stretch>
        </p:blipFill>
        <p:spPr>
          <a:xfrm>
            <a:off x="4879910" y="972968"/>
            <a:ext cx="3991169" cy="3938180"/>
          </a:xfrm>
          <a:prstGeom prst="rect">
            <a:avLst/>
          </a:prstGeom>
        </p:spPr>
      </p:pic>
      <p:pic>
        <p:nvPicPr>
          <p:cNvPr id="4" name="Recording 9">
            <a:hlinkClick r:id="" action="ppaction://media"/>
            <a:extLst>
              <a:ext uri="{FF2B5EF4-FFF2-40B4-BE49-F238E27FC236}">
                <a16:creationId xmlns:a16="http://schemas.microsoft.com/office/drawing/2014/main" id="{70904EEB-BA85-8693-2C16-A4D8CAC8B72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8799" y="165553"/>
            <a:ext cx="584460" cy="555302"/>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12</Slides>
  <Notes>12</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Slate</vt:lpstr>
      <vt:lpstr>Twitter Sentiment Analysis</vt:lpstr>
      <vt:lpstr>Data Overview</vt:lpstr>
      <vt:lpstr>Overview</vt:lpstr>
      <vt:lpstr>Key Findings​: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Twitter Sentiment Analysis</dc:title>
  <cp:revision>321</cp:revision>
  <dcterms:modified xsi:type="dcterms:W3CDTF">2023-04-28T02:29:49Z</dcterms:modified>
</cp:coreProperties>
</file>